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Montserrat Light"/>
      <p:regular r:id="rId37"/>
      <p:bold r:id="rId38"/>
      <p:italic r:id="rId39"/>
      <p:boldItalic r:id="rId40"/>
    </p:embeddedFont>
    <p:embeddedFont>
      <p:font typeface="Montserrat Extra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10">
          <p15:clr>
            <a:srgbClr val="747775"/>
          </p15:clr>
        </p15:guide>
        <p15:guide id="2" pos="340">
          <p15:clr>
            <a:srgbClr val="747775"/>
          </p15:clr>
        </p15:guide>
        <p15:guide id="3" orient="horz" pos="227">
          <p15:clr>
            <a:srgbClr val="747775"/>
          </p15:clr>
        </p15:guide>
      </p15:sldGuideLst>
    </p:ext>
    <p:ext uri="GoogleSlidesCustomDataVersion2">
      <go:slidesCustomData xmlns:go="http://customooxmlschemas.google.com/" r:id="rId45" roundtripDataSignature="AMtx7mgOFLDqwze8/bAlQT2DDT58WXOO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10"/>
        <p:guide pos="340"/>
        <p:guide pos="22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ExtraLight-bold.fntdata"/><Relationship Id="rId41" Type="http://schemas.openxmlformats.org/officeDocument/2006/relationships/font" Target="fonts/MontserratExtraLigh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ExtraLigh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ExtraLigh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Light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Ligh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e0b055b8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5e0b055b8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e0b055b85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5e0b055b85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e0b055b85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5e0b055b85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e0b055b85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5e0b055b85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e0b055b8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e0b055b8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54fea98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54fea98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e0b055b8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5e0b055b8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e0b055b8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e0b055b8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e0b055b8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25e0b055b8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5e0b055b85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5e0b055b85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e0b055b8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5e0b055b8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e0b055b85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5e0b055b85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e0b055b8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5e0b055b8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e0b055b8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25e0b055b8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e0b055b8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5e0b055b8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idx="1" type="subTitle"/>
          </p:nvPr>
        </p:nvSpPr>
        <p:spPr>
          <a:xfrm>
            <a:off x="11510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1"/>
          <p:cNvSpPr txBox="1"/>
          <p:nvPr>
            <p:ph type="ctrTitle"/>
          </p:nvPr>
        </p:nvSpPr>
        <p:spPr>
          <a:xfrm>
            <a:off x="2513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4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e0b055b85_0_264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g25e0b055b85_0_264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g25e0b055b85_0_264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2" name="Google Shape;162;g25e0b055b85_0_264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e0b055b85_0_277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g25e0b055b85_0_277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g25e0b055b85_0_277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g25e0b055b85_0_277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71" name="Google Shape;171;g25e0b055b85_0_277"/>
          <p:cNvCxnSpPr>
            <a:endCxn id="170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2" name="Google Shape;172;g25e0b055b85_0_277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e0b055b85_0_290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g25e0b055b85_0_290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g25e0b055b85_0_290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g25e0b055b85_0_290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1" name="Google Shape;181;g25e0b055b85_0_290"/>
          <p:cNvSpPr txBox="1"/>
          <p:nvPr/>
        </p:nvSpPr>
        <p:spPr>
          <a:xfrm>
            <a:off x="3184650" y="2847675"/>
            <a:ext cx="23214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é a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mais demorada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82" name="Google Shape;182;g25e0b055b85_0_290"/>
          <p:cNvCxnSpPr>
            <a:endCxn id="180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3" name="Google Shape;183;g25e0b055b85_0_290"/>
          <p:cNvCxnSpPr/>
          <p:nvPr/>
        </p:nvCxnSpPr>
        <p:spPr>
          <a:xfrm>
            <a:off x="42450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4" name="Google Shape;184;g25e0b055b85_0_290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e0b055b85_0_250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g25e0b055b85_0_250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g25e0b055b85_0_250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g25e0b055b85_0_250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3" name="Google Shape;193;g25e0b055b85_0_250"/>
          <p:cNvSpPr txBox="1"/>
          <p:nvPr/>
        </p:nvSpPr>
        <p:spPr>
          <a:xfrm>
            <a:off x="3184650" y="2847675"/>
            <a:ext cx="23214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é a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mais demorada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4" name="Google Shape;194;g25e0b055b85_0_250"/>
          <p:cNvSpPr txBox="1"/>
          <p:nvPr/>
        </p:nvSpPr>
        <p:spPr>
          <a:xfrm>
            <a:off x="5947700" y="2843675"/>
            <a:ext cx="2637000" cy="14160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 aparenta dar uma resposta mais adequada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95" name="Google Shape;195;g25e0b055b85_0_250"/>
          <p:cNvCxnSpPr>
            <a:endCxn id="192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6" name="Google Shape;196;g25e0b055b85_0_250"/>
          <p:cNvCxnSpPr/>
          <p:nvPr/>
        </p:nvCxnSpPr>
        <p:spPr>
          <a:xfrm>
            <a:off x="42450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7" name="Google Shape;197;g25e0b055b85_0_250"/>
          <p:cNvCxnSpPr/>
          <p:nvPr/>
        </p:nvCxnSpPr>
        <p:spPr>
          <a:xfrm>
            <a:off x="721812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8" name="Google Shape;198;g25e0b055b85_0_250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idx="4294967295" type="ctrTitle"/>
          </p:nvPr>
        </p:nvSpPr>
        <p:spPr>
          <a:xfrm>
            <a:off x="539825" y="17290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2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IMPEDITIVOS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 SOLUÇÕES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e0b055b85_0_168"/>
          <p:cNvSpPr txBox="1"/>
          <p:nvPr>
            <p:ph idx="4294967295" type="ctrTitle"/>
          </p:nvPr>
        </p:nvSpPr>
        <p:spPr>
          <a:xfrm>
            <a:off x="1697950" y="397800"/>
            <a:ext cx="18282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IMPEDITIVOS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g25e0b055b85_0_168"/>
          <p:cNvSpPr txBox="1"/>
          <p:nvPr>
            <p:ph idx="4294967295" type="ctrTitle"/>
          </p:nvPr>
        </p:nvSpPr>
        <p:spPr>
          <a:xfrm>
            <a:off x="5568025" y="2243050"/>
            <a:ext cx="30000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Criar uma fila virtual de erros usando a </a:t>
            </a:r>
            <a:r>
              <a:rPr b="1"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própria Inteligência Artificial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g25e0b055b85_0_168"/>
          <p:cNvSpPr txBox="1"/>
          <p:nvPr>
            <p:ph idx="4294967295" type="ctrTitle"/>
          </p:nvPr>
        </p:nvSpPr>
        <p:spPr>
          <a:xfrm>
            <a:off x="6194725" y="3978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SOLUÇÕES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" name="Google Shape;211;g25e0b055b85_0_168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2" name="Google Shape;212;g25e0b055b85_0_168"/>
          <p:cNvCxnSpPr/>
          <p:nvPr/>
        </p:nvCxnSpPr>
        <p:spPr>
          <a:xfrm>
            <a:off x="4572000" y="4192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13" name="Google Shape;213;g25e0b055b85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325" y="889050"/>
            <a:ext cx="2849450" cy="37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5e0b055b85_0_168"/>
          <p:cNvSpPr txBox="1"/>
          <p:nvPr/>
        </p:nvSpPr>
        <p:spPr>
          <a:xfrm>
            <a:off x="191400" y="3611475"/>
            <a:ext cx="774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Fonte</a:t>
            </a:r>
            <a:r>
              <a:rPr lang="pt-BR" sz="5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</a:t>
            </a:r>
            <a:r>
              <a:rPr lang="pt-BR" sz="5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https://www.linkedin.com/posts/brijpandeyji_apachekafka-datastreaming-bigdata-activity-7088842695720206336-1aau?utm_source=share&amp;utm_medium=member_desktop</a:t>
            </a:r>
            <a:endParaRPr sz="5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1e54fea9814_0_5"/>
          <p:cNvPicPr preferRelativeResize="0"/>
          <p:nvPr/>
        </p:nvPicPr>
        <p:blipFill rotWithShape="1">
          <a:blip r:embed="rId3">
            <a:alphaModFix/>
          </a:blip>
          <a:srcRect b="31773" l="26254" r="18050" t="26637"/>
          <a:stretch/>
        </p:blipFill>
        <p:spPr>
          <a:xfrm>
            <a:off x="1341400" y="79275"/>
            <a:ext cx="3428026" cy="151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e54fea9814_0_5"/>
          <p:cNvPicPr preferRelativeResize="0"/>
          <p:nvPr/>
        </p:nvPicPr>
        <p:blipFill rotWithShape="1">
          <a:blip r:embed="rId4">
            <a:alphaModFix/>
          </a:blip>
          <a:srcRect b="14830" l="25874" r="5165" t="21629"/>
          <a:stretch/>
        </p:blipFill>
        <p:spPr>
          <a:xfrm>
            <a:off x="1421050" y="1550400"/>
            <a:ext cx="4141123" cy="20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e54fea9814_0_5"/>
          <p:cNvPicPr preferRelativeResize="0"/>
          <p:nvPr/>
        </p:nvPicPr>
        <p:blipFill rotWithShape="1">
          <a:blip r:embed="rId5">
            <a:alphaModFix/>
          </a:blip>
          <a:srcRect b="24104" l="47403" r="19481" t="31659"/>
          <a:stretch/>
        </p:blipFill>
        <p:spPr>
          <a:xfrm>
            <a:off x="2707675" y="3519725"/>
            <a:ext cx="1958846" cy="15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e54fea9814_0_5"/>
          <p:cNvPicPr preferRelativeResize="0"/>
          <p:nvPr/>
        </p:nvPicPr>
        <p:blipFill rotWithShape="1">
          <a:blip r:embed="rId6">
            <a:alphaModFix/>
          </a:blip>
          <a:srcRect b="10471" l="50410" r="16474" t="15574"/>
          <a:stretch/>
        </p:blipFill>
        <p:spPr>
          <a:xfrm>
            <a:off x="5476449" y="1291924"/>
            <a:ext cx="2016874" cy="26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e54fea9814_0_5"/>
          <p:cNvSpPr txBox="1"/>
          <p:nvPr>
            <p:ph idx="4294967295" type="ctrTitle"/>
          </p:nvPr>
        </p:nvSpPr>
        <p:spPr>
          <a:xfrm>
            <a:off x="384475" y="654975"/>
            <a:ext cx="1692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FLUXOGRAMA DO PROJETO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e0b055b85_0_194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e0b055b85_0_198"/>
          <p:cNvSpPr/>
          <p:nvPr/>
        </p:nvSpPr>
        <p:spPr>
          <a:xfrm>
            <a:off x="325375" y="470450"/>
            <a:ext cx="8572500" cy="4358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5e0b055b85_0_198"/>
          <p:cNvSpPr txBox="1"/>
          <p:nvPr/>
        </p:nvSpPr>
        <p:spPr>
          <a:xfrm>
            <a:off x="650925" y="560700"/>
            <a:ext cx="588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 02/08/2023  12:38:20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Syslog: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</a:t>
            </a:r>
            <a:endParaRPr sz="600"/>
          </a:p>
        </p:txBody>
      </p:sp>
      <p:sp>
        <p:nvSpPr>
          <p:cNvPr id="235" name="Google Shape;235;g25e0b055b85_0_198"/>
          <p:cNvSpPr txBox="1"/>
          <p:nvPr/>
        </p:nvSpPr>
        <p:spPr>
          <a:xfrm>
            <a:off x="650925" y="1504000"/>
            <a:ext cx="584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Description: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</p:txBody>
      </p:sp>
      <p:sp>
        <p:nvSpPr>
          <p:cNvPr id="236" name="Google Shape;236;g25e0b055b85_0_198"/>
          <p:cNvSpPr txBox="1"/>
          <p:nvPr/>
        </p:nvSpPr>
        <p:spPr>
          <a:xfrm>
            <a:off x="650925" y="2123900"/>
            <a:ext cx="5801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Solution: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Uma possível solução para este erro é verificar a configuração da política de voz personalizada para garantir que ela esteja ajustada de acordo com as necessidades.”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—----------------------------------------------------------------------------------------------------------------------------------------------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 02/08/2023  12:40:10 ================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Syslog: 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Description: 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Solution: Uma possível solução para este erro é verificar a configuração da política de voz personalizada para garantir que ela esteja ajustada de acordo com as necessidades.”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7" name="Google Shape;237;g25e0b055b85_0_198"/>
          <p:cNvSpPr txBox="1"/>
          <p:nvPr>
            <p:ph idx="4294967295" type="ctrTitle"/>
          </p:nvPr>
        </p:nvSpPr>
        <p:spPr>
          <a:xfrm>
            <a:off x="7941300" y="1524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e0b055b85_0_211"/>
          <p:cNvSpPr txBox="1"/>
          <p:nvPr>
            <p:ph idx="4294967295" type="ctrTitle"/>
          </p:nvPr>
        </p:nvSpPr>
        <p:spPr>
          <a:xfrm>
            <a:off x="539825" y="1805250"/>
            <a:ext cx="6285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CONCLUSÃO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 PRÓXIMOS PASSOS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/>
        </p:nvSpPr>
        <p:spPr>
          <a:xfrm>
            <a:off x="612300" y="3508550"/>
            <a:ext cx="77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</a:t>
            </a: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</a:t>
            </a:r>
            <a:endParaRPr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5553" l="17990" r="13554" t="0"/>
          <a:stretch/>
        </p:blipFill>
        <p:spPr>
          <a:xfrm>
            <a:off x="763925" y="1688375"/>
            <a:ext cx="14847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65" name="Google Shape;65;p2"/>
          <p:cNvPicPr preferRelativeResize="0"/>
          <p:nvPr/>
        </p:nvPicPr>
        <p:blipFill rotWithShape="1">
          <a:blip r:embed="rId4">
            <a:alphaModFix/>
          </a:blip>
          <a:srcRect b="17185" l="7592" r="21187" t="11594"/>
          <a:stretch/>
        </p:blipFill>
        <p:spPr>
          <a:xfrm>
            <a:off x="4713900" y="1670937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66" name="Google Shape;66;p2"/>
          <p:cNvPicPr preferRelativeResize="0"/>
          <p:nvPr/>
        </p:nvPicPr>
        <p:blipFill rotWithShape="1">
          <a:blip r:embed="rId5">
            <a:alphaModFix/>
          </a:blip>
          <a:srcRect b="9582" l="6567" r="6567" t="3544"/>
          <a:stretch/>
        </p:blipFill>
        <p:spPr>
          <a:xfrm>
            <a:off x="6759700" y="168837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000"/>
              </a:srgbClr>
            </a:outerShdw>
          </a:effectLst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6">
            <a:alphaModFix/>
          </a:blip>
          <a:srcRect b="27258" l="19976" r="30418" t="22317"/>
          <a:stretch/>
        </p:blipFill>
        <p:spPr>
          <a:xfrm>
            <a:off x="2756313" y="168837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sp>
        <p:nvSpPr>
          <p:cNvPr id="68" name="Google Shape;68;p2"/>
          <p:cNvSpPr txBox="1"/>
          <p:nvPr>
            <p:ph idx="1" type="subTitle"/>
          </p:nvPr>
        </p:nvSpPr>
        <p:spPr>
          <a:xfrm>
            <a:off x="533400" y="87582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Cadetes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42SP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87550" y="37662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                                                       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1020125" y="3754700"/>
            <a:ext cx="97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fgastal-</a:t>
            </a:r>
            <a:endParaRPr/>
          </a:p>
        </p:txBody>
      </p:sp>
      <p:sp>
        <p:nvSpPr>
          <p:cNvPr id="71" name="Google Shape;71;p2"/>
          <p:cNvSpPr txBox="1"/>
          <p:nvPr/>
        </p:nvSpPr>
        <p:spPr>
          <a:xfrm>
            <a:off x="2925975" y="3766225"/>
            <a:ext cx="114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gissao-m</a:t>
            </a:r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4920300" y="3766225"/>
            <a:ext cx="107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maclara-</a:t>
            </a:r>
            <a:endParaRPr/>
          </a:p>
        </p:txBody>
      </p:sp>
      <p:sp>
        <p:nvSpPr>
          <p:cNvPr id="73" name="Google Shape;73;p2"/>
          <p:cNvSpPr txBox="1"/>
          <p:nvPr/>
        </p:nvSpPr>
        <p:spPr>
          <a:xfrm>
            <a:off x="7099750" y="3766225"/>
            <a:ext cx="80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wleite</a:t>
            </a:r>
            <a:endParaRPr/>
          </a:p>
        </p:txBody>
      </p:sp>
      <p:sp>
        <p:nvSpPr>
          <p:cNvPr id="74" name="Google Shape;74;p2"/>
          <p:cNvSpPr txBox="1"/>
          <p:nvPr/>
        </p:nvSpPr>
        <p:spPr>
          <a:xfrm>
            <a:off x="583325" y="3543425"/>
            <a:ext cx="184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Fernanda Gastal</a:t>
            </a:r>
            <a:endParaRPr/>
          </a:p>
        </p:txBody>
      </p:sp>
      <p:sp>
        <p:nvSpPr>
          <p:cNvPr id="75" name="Google Shape;75;p2"/>
          <p:cNvSpPr txBox="1"/>
          <p:nvPr/>
        </p:nvSpPr>
        <p:spPr>
          <a:xfrm>
            <a:off x="2738475" y="3508550"/>
            <a:ext cx="151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Gabriel Issao</a:t>
            </a:r>
            <a:endParaRPr/>
          </a:p>
        </p:txBody>
      </p:sp>
      <p:sp>
        <p:nvSpPr>
          <p:cNvPr id="76" name="Google Shape;76;p2"/>
          <p:cNvSpPr txBox="1"/>
          <p:nvPr/>
        </p:nvSpPr>
        <p:spPr>
          <a:xfrm>
            <a:off x="4781550" y="3508525"/>
            <a:ext cx="134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Maria Clara</a:t>
            </a:r>
            <a:endParaRPr/>
          </a:p>
        </p:txBody>
      </p:sp>
      <p:sp>
        <p:nvSpPr>
          <p:cNvPr id="77" name="Google Shape;77;p2"/>
          <p:cNvSpPr txBox="1"/>
          <p:nvPr/>
        </p:nvSpPr>
        <p:spPr>
          <a:xfrm>
            <a:off x="6758950" y="3508525"/>
            <a:ext cx="148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Welton Leite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25e0b055b85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4850"/>
            <a:ext cx="9144000" cy="550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e0b055b85_0_215"/>
          <p:cNvSpPr txBox="1"/>
          <p:nvPr/>
        </p:nvSpPr>
        <p:spPr>
          <a:xfrm>
            <a:off x="457200" y="1219200"/>
            <a:ext cx="82575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Nessa fase inicial, é possível comparar a </a:t>
            </a:r>
            <a:r>
              <a:rPr b="1"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rapidez e eficiência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das três versões e, assim, adequar a AI para o uso no Itaú, visando sempre diminuir o número de clientes impactados.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e0b055b85_0_221"/>
          <p:cNvSpPr txBox="1"/>
          <p:nvPr/>
        </p:nvSpPr>
        <p:spPr>
          <a:xfrm>
            <a:off x="457200" y="1219200"/>
            <a:ext cx="82575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Como próximos passos imediatos, iremos </a:t>
            </a:r>
            <a:r>
              <a:rPr b="1"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consumir diretamente de um tópico Kafka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e criar um </a:t>
            </a:r>
            <a:r>
              <a:rPr b="1"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com as soluções mais adequadas, já testadas.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e0b055b85_0_307"/>
          <p:cNvSpPr txBox="1"/>
          <p:nvPr>
            <p:ph idx="1" type="subTitle"/>
          </p:nvPr>
        </p:nvSpPr>
        <p:spPr>
          <a:xfrm>
            <a:off x="11510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Engenharia de Software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3" name="Google Shape;263;g25e0b055b85_0_307"/>
          <p:cNvSpPr txBox="1"/>
          <p:nvPr>
            <p:ph type="ctrTitle"/>
          </p:nvPr>
        </p:nvSpPr>
        <p:spPr>
          <a:xfrm>
            <a:off x="2513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4" name="Google Shape;264;g25e0b055b85_0_307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5e0b055b85_0_307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5e0b055b85_0_307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e0b055b85_0_164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CONCEITOS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idx="4294967295" type="ctrTitle"/>
          </p:nvPr>
        </p:nvSpPr>
        <p:spPr>
          <a:xfrm>
            <a:off x="1621750" y="550200"/>
            <a:ext cx="12408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4"/>
          <p:cNvSpPr txBox="1"/>
          <p:nvPr>
            <p:ph idx="4294967295" type="ctrTitle"/>
          </p:nvPr>
        </p:nvSpPr>
        <p:spPr>
          <a:xfrm>
            <a:off x="5187025" y="14810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2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Retorno de um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evento de rede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que gerou </a:t>
            </a:r>
            <a:r>
              <a:rPr i="1"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warning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ou erro.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4"/>
          <p:cNvSpPr txBox="1"/>
          <p:nvPr>
            <p:ph idx="4294967295" type="ctrTitle"/>
          </p:nvPr>
        </p:nvSpPr>
        <p:spPr>
          <a:xfrm>
            <a:off x="6118525" y="5502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" name="Google Shape;90;p4"/>
          <p:cNvCxnSpPr/>
          <p:nvPr/>
        </p:nvCxnSpPr>
        <p:spPr>
          <a:xfrm>
            <a:off x="564925" y="9325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1" name="Google Shape;91;p4"/>
          <p:cNvCxnSpPr/>
          <p:nvPr/>
        </p:nvCxnSpPr>
        <p:spPr>
          <a:xfrm>
            <a:off x="4495800" y="3430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92" name="Google Shape;9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150" y="14093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2051150" y="1610638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de Erro</a:t>
            </a:r>
            <a:endParaRPr sz="16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4" name="Google Shape;9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025" y="26074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2051150" y="2630050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6" name="Google Shape;96;p4"/>
          <p:cNvSpPr txBox="1"/>
          <p:nvPr>
            <p:ph idx="4294967295" type="ctrTitle"/>
          </p:nvPr>
        </p:nvSpPr>
        <p:spPr>
          <a:xfrm>
            <a:off x="5187025" y="25232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de texto ou instrução passada para a AI.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025" y="362762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 txBox="1"/>
          <p:nvPr/>
        </p:nvSpPr>
        <p:spPr>
          <a:xfrm>
            <a:off x="2065700" y="3664750"/>
            <a:ext cx="135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Adequado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9" name="Google Shape;99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850" y="3469150"/>
            <a:ext cx="331101" cy="3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4600" y="4255375"/>
            <a:ext cx="331101" cy="3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>
            <p:ph idx="4294967295" type="ctrTitle"/>
          </p:nvPr>
        </p:nvSpPr>
        <p:spPr>
          <a:xfrm>
            <a:off x="5187025" y="3565450"/>
            <a:ext cx="3318900" cy="3312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Resposta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relevante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precisa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>
            <p:ph idx="4294967295" type="ctrTitle"/>
          </p:nvPr>
        </p:nvSpPr>
        <p:spPr>
          <a:xfrm>
            <a:off x="504975" y="2075025"/>
            <a:ext cx="7827000" cy="1908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2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b="0" i="0" lang="pt-BR" sz="22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pt-BR" sz="22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Registro da possível 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solução de um erro resolvido pela </a:t>
            </a:r>
            <a:r>
              <a:rPr b="1" lang="pt-BR" sz="2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em um </a:t>
            </a:r>
            <a:r>
              <a:rPr b="1" lang="pt-BR" sz="2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,</a:t>
            </a:r>
            <a:endParaRPr sz="22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2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2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1" i="0" lang="pt-BR" sz="2200" u="none" cap="none" strike="noStrike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2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Texto simples explicando o 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erro e uma possível solução</a:t>
            </a:r>
            <a:r>
              <a:rPr b="0" i="0" lang="pt-BR" sz="2200" u="none" cap="none" strike="noStrike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b="0" i="0" lang="pt-BR" sz="22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</a:t>
            </a:r>
            <a:endParaRPr b="0" i="0" sz="2200" u="none" cap="none" strike="noStrike">
              <a:solidFill>
                <a:srgbClr val="E69138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1C23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33400" y="990600"/>
            <a:ext cx="8991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“Como engenheiro(a) do Itaú, eu quero:</a:t>
            </a:r>
            <a:endParaRPr sz="31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>
            <p:ph idx="4294967295" type="ctrTitle"/>
          </p:nvPr>
        </p:nvSpPr>
        <p:spPr>
          <a:xfrm>
            <a:off x="536150" y="1508350"/>
            <a:ext cx="8915100" cy="1937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Itaú se interessa pelo uso de AI para</a:t>
            </a:r>
            <a:r>
              <a:rPr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automatizar o processo de análise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 fornecer informações valiosas para a</a:t>
            </a:r>
            <a:r>
              <a:rPr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resolução rápida de problemas.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/>
          <p:nvPr>
            <p:ph idx="4294967295" type="ctrTitle"/>
          </p:nvPr>
        </p:nvSpPr>
        <p:spPr>
          <a:xfrm>
            <a:off x="360000" y="1678600"/>
            <a:ext cx="23178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Recebimento de um log via texto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264600" y="193525"/>
            <a:ext cx="5347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Como funciona o </a:t>
            </a: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PromptAI?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"/>
          <p:cNvSpPr txBox="1"/>
          <p:nvPr>
            <p:ph idx="4294967295" type="ctrTitle"/>
          </p:nvPr>
        </p:nvSpPr>
        <p:spPr>
          <a:xfrm>
            <a:off x="3043700" y="1678600"/>
            <a:ext cx="1808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Chamada da API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7"/>
          <p:cNvSpPr txBox="1"/>
          <p:nvPr>
            <p:ph idx="4294967295" type="ctrTitle"/>
          </p:nvPr>
        </p:nvSpPr>
        <p:spPr>
          <a:xfrm>
            <a:off x="5002050" y="1678600"/>
            <a:ext cx="177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7"/>
          <p:cNvSpPr txBox="1"/>
          <p:nvPr>
            <p:ph idx="4294967295" type="ctrTitle"/>
          </p:nvPr>
        </p:nvSpPr>
        <p:spPr>
          <a:xfrm>
            <a:off x="7075275" y="1678600"/>
            <a:ext cx="13428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360000" y="1678600"/>
            <a:ext cx="22731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29506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"/>
          <p:cNvSpPr/>
          <p:nvPr/>
        </p:nvSpPr>
        <p:spPr>
          <a:xfrm>
            <a:off x="48449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"/>
          <p:cNvSpPr/>
          <p:nvPr/>
        </p:nvSpPr>
        <p:spPr>
          <a:xfrm>
            <a:off x="6862375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7"/>
          <p:cNvCxnSpPr/>
          <p:nvPr/>
        </p:nvCxnSpPr>
        <p:spPr>
          <a:xfrm>
            <a:off x="360000" y="1447050"/>
            <a:ext cx="814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7"/>
          <p:cNvCxnSpPr/>
          <p:nvPr/>
        </p:nvCxnSpPr>
        <p:spPr>
          <a:xfrm>
            <a:off x="14965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7"/>
          <p:cNvCxnSpPr/>
          <p:nvPr/>
        </p:nvCxnSpPr>
        <p:spPr>
          <a:xfrm>
            <a:off x="37613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7"/>
          <p:cNvCxnSpPr/>
          <p:nvPr/>
        </p:nvCxnSpPr>
        <p:spPr>
          <a:xfrm>
            <a:off x="5582125" y="1334088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7"/>
          <p:cNvCxnSpPr/>
          <p:nvPr/>
        </p:nvCxnSpPr>
        <p:spPr>
          <a:xfrm>
            <a:off x="7673125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7"/>
          <p:cNvSpPr txBox="1"/>
          <p:nvPr/>
        </p:nvSpPr>
        <p:spPr>
          <a:xfrm>
            <a:off x="283800" y="2704850"/>
            <a:ext cx="2317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Type=TCA_VIOLATION.”</a:t>
            </a:r>
            <a:endParaRPr sz="600"/>
          </a:p>
        </p:txBody>
      </p:sp>
      <p:sp>
        <p:nvSpPr>
          <p:cNvPr id="132" name="Google Shape;132;p7"/>
          <p:cNvSpPr txBox="1"/>
          <p:nvPr/>
        </p:nvSpPr>
        <p:spPr>
          <a:xfrm>
            <a:off x="4852100" y="2716000"/>
            <a:ext cx="162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</p:txBody>
      </p:sp>
      <p:sp>
        <p:nvSpPr>
          <p:cNvPr id="133" name="Google Shape;133;p7"/>
          <p:cNvSpPr txBox="1"/>
          <p:nvPr/>
        </p:nvSpPr>
        <p:spPr>
          <a:xfrm>
            <a:off x="6816525" y="2728300"/>
            <a:ext cx="169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“Uma possível solução para este erro é verificar a configuração da política de voz personalizada para garantir que ela esteja ajustada de acordo com as necessidades.”</a:t>
            </a:r>
            <a:endParaRPr sz="600"/>
          </a:p>
        </p:txBody>
      </p:sp>
      <p:cxnSp>
        <p:nvCxnSpPr>
          <p:cNvPr id="134" name="Google Shape;134;p7"/>
          <p:cNvCxnSpPr/>
          <p:nvPr/>
        </p:nvCxnSpPr>
        <p:spPr>
          <a:xfrm>
            <a:off x="2785800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7"/>
          <p:cNvCxnSpPr/>
          <p:nvPr/>
        </p:nvCxnSpPr>
        <p:spPr>
          <a:xfrm>
            <a:off x="46978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7"/>
          <p:cNvCxnSpPr/>
          <p:nvPr/>
        </p:nvCxnSpPr>
        <p:spPr>
          <a:xfrm>
            <a:off x="66244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7" name="Google Shape;137;p7"/>
          <p:cNvSpPr txBox="1"/>
          <p:nvPr/>
        </p:nvSpPr>
        <p:spPr>
          <a:xfrm>
            <a:off x="2869525" y="2755250"/>
            <a:ext cx="1808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request_text(log):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url = “</a:t>
            </a:r>
            <a:r>
              <a:rPr i="1"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https://emerging-ai-resource-2.openai.azure.com/openai/deployments/text-davinci-03/completions?api-version=2022-12-01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body[“prompt”] = log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response = requests.post(url, verify=False, headers=headers, json=body)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return json.loads(response.text)[“choices”][0][“text”]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idx="4294967295" type="ctrTitle"/>
          </p:nvPr>
        </p:nvSpPr>
        <p:spPr>
          <a:xfrm>
            <a:off x="78950" y="1051150"/>
            <a:ext cx="8702400" cy="1023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</a:t>
            </a:r>
            <a:r>
              <a:rPr lang="pt-BR" sz="3100">
                <a:latin typeface="Montserrat Light"/>
                <a:ea typeface="Montserrat Light"/>
                <a:cs typeface="Montserrat Light"/>
                <a:sym typeface="Montserrat Light"/>
              </a:rPr>
              <a:t>PromptAI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permite analisar as </a:t>
            </a:r>
            <a:r>
              <a:rPr b="1" lang="pt-BR" sz="3100">
                <a:latin typeface="Montserrat"/>
                <a:ea typeface="Montserrat"/>
                <a:cs typeface="Montserrat"/>
                <a:sym typeface="Montserrat"/>
              </a:rPr>
              <a:t>diferentes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Inteligências Artificiais disponíveis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8"/>
          <p:cNvSpPr txBox="1"/>
          <p:nvPr/>
        </p:nvSpPr>
        <p:spPr>
          <a:xfrm>
            <a:off x="4664775" y="2643225"/>
            <a:ext cx="266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4" name="Google Shape;144;p8"/>
          <p:cNvSpPr txBox="1"/>
          <p:nvPr/>
        </p:nvSpPr>
        <p:spPr>
          <a:xfrm>
            <a:off x="4635475" y="3176625"/>
            <a:ext cx="24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code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-davinci-002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5" name="Google Shape;145;p8"/>
          <p:cNvSpPr txBox="1"/>
          <p:nvPr/>
        </p:nvSpPr>
        <p:spPr>
          <a:xfrm>
            <a:off x="6124075" y="3710025"/>
            <a:ext cx="99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46" name="Google Shape;146;p8"/>
          <p:cNvCxnSpPr>
            <a:endCxn id="143" idx="3"/>
          </p:cNvCxnSpPr>
          <p:nvPr/>
        </p:nvCxnSpPr>
        <p:spPr>
          <a:xfrm flipH="1">
            <a:off x="7329975" y="2176875"/>
            <a:ext cx="1383300" cy="72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7" name="Google Shape;147;p8"/>
          <p:cNvCxnSpPr/>
          <p:nvPr/>
        </p:nvCxnSpPr>
        <p:spPr>
          <a:xfrm flipH="1">
            <a:off x="7321875" y="2176875"/>
            <a:ext cx="1391400" cy="120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8"/>
          <p:cNvCxnSpPr/>
          <p:nvPr/>
        </p:nvCxnSpPr>
        <p:spPr>
          <a:xfrm flipH="1">
            <a:off x="7321875" y="2176875"/>
            <a:ext cx="1391400" cy="120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8"/>
          <p:cNvCxnSpPr/>
          <p:nvPr/>
        </p:nvCxnSpPr>
        <p:spPr>
          <a:xfrm rot="5400000">
            <a:off x="6773225" y="2733975"/>
            <a:ext cx="1802400" cy="682500"/>
          </a:xfrm>
          <a:prstGeom prst="bentConnector3">
            <a:avLst>
              <a:gd fmla="val 99741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e0b055b85_0_149"/>
          <p:cNvSpPr txBox="1"/>
          <p:nvPr>
            <p:ph idx="4294967295" type="ctrTitle"/>
          </p:nvPr>
        </p:nvSpPr>
        <p:spPr>
          <a:xfrm>
            <a:off x="4636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DIAGNÓSTICO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